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8"/>
  </p:notesMasterIdLst>
  <p:sldIdLst>
    <p:sldId id="260" r:id="rId5"/>
    <p:sldId id="487" r:id="rId6"/>
    <p:sldId id="498" r:id="rId7"/>
    <p:sldId id="497" r:id="rId8"/>
    <p:sldId id="489" r:id="rId9"/>
    <p:sldId id="501" r:id="rId10"/>
    <p:sldId id="500" r:id="rId11"/>
    <p:sldId id="503" r:id="rId12"/>
    <p:sldId id="502" r:id="rId13"/>
    <p:sldId id="494" r:id="rId14"/>
    <p:sldId id="495" r:id="rId15"/>
    <p:sldId id="496" r:id="rId16"/>
    <p:sldId id="3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9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04D930-3F27-1722-7F45-CF751FD47871}" name="Mehil Shah" initials="MS" userId="S::mh496997@dal.ca::0505e342-9c53-4acb-84f6-6de69973b17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CAC4"/>
    <a:srgbClr val="5B9BD5"/>
    <a:srgbClr val="6D6D6D"/>
    <a:srgbClr val="EB5753"/>
    <a:srgbClr val="000000"/>
    <a:srgbClr val="37BC9B"/>
    <a:srgbClr val="FCE13E"/>
    <a:srgbClr val="D9D9D9"/>
    <a:srgbClr val="F2CA00"/>
    <a:srgbClr val="FFE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75FB3-CF83-4CF3-BD1F-12C17D0EE3FD}" v="1120" dt="2025-08-07T17:29:04.999"/>
    <p1510:client id="{42F657A9-31DA-3EAC-4EE3-A350C028C98C}" v="3" dt="2025-08-07T16:15:06.396"/>
    <p1510:client id="{AF371E20-78CB-F5A1-245F-155585CC1BF9}" v="44" dt="2025-08-07T14:53:55.9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92" y="26"/>
      </p:cViewPr>
      <p:guideLst>
        <p:guide pos="3863"/>
        <p:guide pos="3840"/>
        <p:guide orient="horz" pos="32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25180-0E40-44B4-8CF5-12FE90DA4690}" type="datetimeFigureOut">
              <a:t>07/08/2025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5BA5B-E2D7-45C0-A034-FB0873CD2F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1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0094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0DD3B-EDB5-78FC-F954-2EAFE0239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384EA-ADAB-AF6D-3535-5DCCAFDA5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5DB0D4-7112-210A-4493-05A403418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1A221-01E2-608E-3467-B9C8DC5C4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10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427378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8EFED-AB0C-B6E0-22ED-2ABED7CEB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2B40DE-468B-0E66-D245-19798EE9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E6796-0462-B785-5EC5-A8F7D8A04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E686B-2A3E-B011-5618-F76C84BFB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11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249707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6F45D-3DF0-A008-D078-06DD2C423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016A8-7E5A-698E-145F-1A8ABADF8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1E7293-7170-FB06-BAFE-60B0B1186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152B0-077A-D028-A3C3-9A7BB116F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12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71028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13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54532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2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32184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D5A8C-EF81-58D3-CA4C-1B8B89327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5BBBE-E014-2F42-F378-23E416DCE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22DD2-8D80-4A22-AC09-FC772EE59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Motivation is to reduce the time spent playing games while maintaining the same results</a:t>
            </a:r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A64DC-CFC7-1DBF-081F-05CFD8546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3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52353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3DAE3-FAE3-1828-EF20-DE37001D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F2AAB-A536-6EF0-143C-4DD8A2737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EDEC7-07D7-47A0-E6E1-DB08213D1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Motivation is to reduce the time spent playing games while maintaining the same results</a:t>
            </a:r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8512D-A606-9AE5-D981-2C6D432D5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4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00403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850D-AA50-A66D-C225-08B123F14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323358-EF27-2846-AA03-A08A0ABE8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34C26-5B29-E40C-6DAF-01AC2D5A1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Motivation is to reduce the time spent playing games while maintaining the same results</a:t>
            </a:r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B8953-D3EF-AC86-7860-EE759A96C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5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326C-374D-37DF-2C2E-677C66BE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CA0B6-40C1-93BB-3356-B7281E538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E9013F-4749-6002-754F-D28F71D64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3476E-16D9-711B-FB29-65EB0485F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61016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5FCA6-DFAC-D9B7-BA7D-D10839B40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503FE-E064-3ED1-666E-880EB7777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44201-0342-99E9-C6B0-ED964A7FA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Motivation is to reduce the time spent playing games while maintaining the same results</a:t>
            </a:r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2197C-9209-89A6-CA4C-B1543196E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7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13232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9346-E7D2-FF1C-883B-BA9FA5DA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8B4A6-06D5-EF5D-60FE-3E869ACF5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91C4D-1584-D851-CE83-0BF5A09E7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Motivation is to reduce the time spent playing games while maintaining the same results</a:t>
            </a:r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0532D-EB46-DD05-48CA-6E111E564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8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0556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9346-E7D2-FF1C-883B-BA9FA5DA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8B4A6-06D5-EF5D-60FE-3E869ACF5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91C4D-1584-D851-CE83-0BF5A09E7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Motivation is to reduce the time spent playing games while maintaining the same results</a:t>
            </a:r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0532D-EB46-DD05-48CA-6E111E564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BA5B-E2D7-45C0-A034-FB0873CD2F2A}" type="slidenum">
              <a:rPr lang="en-NG" smtClean="0"/>
              <a:t>9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993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160028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7211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73759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66296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6808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44448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57887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09985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74221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39311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46700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45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28D216-37E7-6D9F-7A3B-3111A63CE324}"/>
              </a:ext>
            </a:extLst>
          </p:cNvPr>
          <p:cNvSpPr txBox="1"/>
          <p:nvPr/>
        </p:nvSpPr>
        <p:spPr>
          <a:xfrm>
            <a:off x="401935" y="2312042"/>
            <a:ext cx="1147521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Aptos"/>
              </a:rPr>
              <a:t>Applying Object Detection to watch in-game ads</a:t>
            </a:r>
          </a:p>
          <a:p>
            <a:pPr algn="ctr"/>
            <a:endParaRPr lang="en-US" sz="2400" b="1" dirty="0">
              <a:latin typeface="Aptos"/>
            </a:endParaRPr>
          </a:p>
          <a:p>
            <a:pPr algn="ctr"/>
            <a:endParaRPr lang="en-US" sz="2400" b="1" dirty="0">
              <a:latin typeface="Aptos"/>
            </a:endParaRPr>
          </a:p>
          <a:p>
            <a:pPr algn="ctr"/>
            <a:r>
              <a:rPr lang="en-US" sz="2400" b="1" dirty="0">
                <a:latin typeface="Aptos"/>
              </a:rPr>
              <a:t>BY</a:t>
            </a:r>
          </a:p>
          <a:p>
            <a:pPr algn="ctr"/>
            <a:endParaRPr lang="en-US" sz="2400" b="1" dirty="0">
              <a:latin typeface="Aptos"/>
            </a:endParaRPr>
          </a:p>
          <a:p>
            <a:pPr algn="ctr"/>
            <a:r>
              <a:rPr lang="en-US" sz="3200" b="1" dirty="0">
                <a:latin typeface="Aptos"/>
              </a:rPr>
              <a:t>Awwal Alagbe and Temidire Dimowo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EBCF1-1A08-A578-D201-C8289DC33F32}"/>
              </a:ext>
            </a:extLst>
          </p:cNvPr>
          <p:cNvSpPr/>
          <p:nvPr/>
        </p:nvSpPr>
        <p:spPr>
          <a:xfrm>
            <a:off x="0" y="32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C37CF-A212-F846-D472-872B44C4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8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E5824-E1DF-88DB-0D02-869E78297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7B5B11-8959-C189-0EF1-58834F4455BE}"/>
              </a:ext>
            </a:extLst>
          </p:cNvPr>
          <p:cNvSpPr txBox="1"/>
          <p:nvPr/>
        </p:nvSpPr>
        <p:spPr>
          <a:xfrm>
            <a:off x="726164" y="2638749"/>
            <a:ext cx="379671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Aptos"/>
              </a:rPr>
              <a:t>Discussions </a:t>
            </a:r>
          </a:p>
          <a:p>
            <a:pPr algn="ctr"/>
            <a:r>
              <a:rPr lang="en-US" sz="3200" b="1">
                <a:solidFill>
                  <a:srgbClr val="FFFFFF"/>
                </a:solidFill>
                <a:latin typeface="Aptos"/>
              </a:rPr>
              <a:t>and </a:t>
            </a:r>
          </a:p>
          <a:p>
            <a:pPr algn="ctr"/>
            <a:r>
              <a:rPr lang="en-US" sz="3200" b="1">
                <a:solidFill>
                  <a:srgbClr val="FFFFFF"/>
                </a:solidFill>
                <a:latin typeface="Aptos"/>
              </a:rPr>
              <a:t>Limitations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B14015-A2F3-BD9F-9B62-9BD22706C249}"/>
              </a:ext>
            </a:extLst>
          </p:cNvPr>
          <p:cNvSpPr/>
          <p:nvPr/>
        </p:nvSpPr>
        <p:spPr>
          <a:xfrm>
            <a:off x="0" y="8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55097-7E6F-43BB-56FE-6B272424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42D52-B5DC-FE6C-5B9E-638550C8508D}"/>
              </a:ext>
            </a:extLst>
          </p:cNvPr>
          <p:cNvSpPr txBox="1"/>
          <p:nvPr/>
        </p:nvSpPr>
        <p:spPr>
          <a:xfrm>
            <a:off x="5158873" y="905677"/>
            <a:ext cx="6648861" cy="5035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/>
              </a:rPr>
              <a:t>Model Generalization: Limited to current Top Eleven UI version - performance degrades with game updates or interface changes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/>
              </a:rPr>
              <a:t>Detection Accuracy: 10-15% false positive rate for similar UI elements, particularly challenging with dynamic ad content variations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/>
              </a:rPr>
              <a:t>System Dependencies: Windows-only implementation requiring specific </a:t>
            </a:r>
            <a:r>
              <a:rPr lang="en-US" dirty="0" err="1">
                <a:latin typeface="Aptos"/>
              </a:rPr>
              <a:t>BlueStacks</a:t>
            </a:r>
            <a:r>
              <a:rPr lang="en-US" dirty="0">
                <a:latin typeface="Aptos"/>
              </a:rPr>
              <a:t> configuration and fixed screen resolution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/>
              </a:rPr>
              <a:t>Ethical Considerations: Potential violation of game terms of service raises questions about automated vs. manual gameplay fairness</a:t>
            </a:r>
            <a:endParaRPr lang="en-US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77594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9721C-9C2B-8FD4-C25B-259EF40A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5CF625-1558-293E-1880-F72D4A23291F}"/>
              </a:ext>
            </a:extLst>
          </p:cNvPr>
          <p:cNvSpPr txBox="1"/>
          <p:nvPr/>
        </p:nvSpPr>
        <p:spPr>
          <a:xfrm>
            <a:off x="726164" y="2884970"/>
            <a:ext cx="379671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Aptos"/>
              </a:rPr>
              <a:t>Conclusion and Future works</a:t>
            </a:r>
            <a:endParaRPr lang="en-US" sz="3200" b="1">
              <a:solidFill>
                <a:srgbClr val="FFFFFF"/>
              </a:solidFill>
              <a:latin typeface="Apto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853C2-C96D-6451-BF1D-C8527D505003}"/>
              </a:ext>
            </a:extLst>
          </p:cNvPr>
          <p:cNvSpPr/>
          <p:nvPr/>
        </p:nvSpPr>
        <p:spPr>
          <a:xfrm>
            <a:off x="0" y="8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66BBF1-71E0-12D4-9FE6-F2D473CC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AA6AC-00ED-7B42-481E-25371BC716CC}"/>
              </a:ext>
            </a:extLst>
          </p:cNvPr>
          <p:cNvSpPr txBox="1"/>
          <p:nvPr/>
        </p:nvSpPr>
        <p:spPr>
          <a:xfrm>
            <a:off x="5158873" y="1785216"/>
            <a:ext cx="6648861" cy="32767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Aptos"/>
              </a:rPr>
              <a:t>Adding more object classes to be detected.</a:t>
            </a:r>
          </a:p>
          <a:p>
            <a:pPr>
              <a:lnSpc>
                <a:spcPct val="150000"/>
              </a:lnSpc>
            </a:pPr>
            <a:endParaRPr lang="en-US" sz="2000">
              <a:latin typeface="Aptos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ptos"/>
              </a:rPr>
              <a:t>Adding more functionality to the Bot (player training, transfer market)</a:t>
            </a:r>
          </a:p>
          <a:p>
            <a:pPr>
              <a:lnSpc>
                <a:spcPct val="150000"/>
              </a:lnSpc>
            </a:pPr>
            <a:endParaRPr lang="en-US" sz="2000">
              <a:latin typeface="Aptos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ptos"/>
              </a:rPr>
              <a:t>Training more models for  different screens sizes and resolutions (1920 x 1080, 2560 × 1664, 2880 × 1800 )</a:t>
            </a:r>
            <a:endParaRPr lang="en-US" sz="20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7665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EE652-EA63-F6A9-06AC-AC386284A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CF9594-5047-0402-A1DE-59C1EEDC929D}"/>
              </a:ext>
            </a:extLst>
          </p:cNvPr>
          <p:cNvSpPr txBox="1"/>
          <p:nvPr/>
        </p:nvSpPr>
        <p:spPr>
          <a:xfrm>
            <a:off x="726164" y="3131191"/>
            <a:ext cx="37967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Aptos"/>
              </a:rPr>
              <a:t>Team Contribution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B4F8D9-5515-3997-4168-46CA249D52D6}"/>
              </a:ext>
            </a:extLst>
          </p:cNvPr>
          <p:cNvSpPr/>
          <p:nvPr/>
        </p:nvSpPr>
        <p:spPr>
          <a:xfrm>
            <a:off x="0" y="8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8B8FD-23E8-B688-416C-6FD8AA35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>
                <a:solidFill>
                  <a:schemeClr val="tx1"/>
                </a:solidFill>
              </a:rPr>
              <a:t>12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13BFCD-38E1-36EC-F740-CBC73A8A2291}"/>
              </a:ext>
            </a:extLst>
          </p:cNvPr>
          <p:cNvGrpSpPr/>
          <p:nvPr/>
        </p:nvGrpSpPr>
        <p:grpSpPr>
          <a:xfrm>
            <a:off x="6263170" y="1614670"/>
            <a:ext cx="5048290" cy="4472472"/>
            <a:chOff x="6805718" y="1626758"/>
            <a:chExt cx="4290187" cy="3593641"/>
          </a:xfrm>
        </p:grpSpPr>
        <p:grpSp>
          <p:nvGrpSpPr>
            <p:cNvPr id="4" name="Group 5">
              <a:extLst>
                <a:ext uri="{FF2B5EF4-FFF2-40B4-BE49-F238E27FC236}">
                  <a16:creationId xmlns:a16="http://schemas.microsoft.com/office/drawing/2014/main" id="{1BE2C45E-E65B-932B-0538-0D72C45863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05718" y="1626758"/>
              <a:ext cx="4290187" cy="3593641"/>
              <a:chOff x="1079" y="653"/>
              <a:chExt cx="3597" cy="3013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9F09408-4452-6B64-42FE-E61ACC133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7" y="653"/>
                <a:ext cx="1167" cy="987"/>
              </a:xfrm>
              <a:custGeom>
                <a:avLst/>
                <a:gdLst>
                  <a:gd name="T0" fmla="*/ 0 w 1167"/>
                  <a:gd name="T1" fmla="*/ 987 h 987"/>
                  <a:gd name="T2" fmla="*/ 585 w 1167"/>
                  <a:gd name="T3" fmla="*/ 0 h 987"/>
                  <a:gd name="T4" fmla="*/ 1167 w 1167"/>
                  <a:gd name="T5" fmla="*/ 987 h 987"/>
                  <a:gd name="T6" fmla="*/ 0 w 1167"/>
                  <a:gd name="T7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7" h="987">
                    <a:moveTo>
                      <a:pt x="0" y="987"/>
                    </a:moveTo>
                    <a:lnTo>
                      <a:pt x="585" y="0"/>
                    </a:lnTo>
                    <a:lnTo>
                      <a:pt x="1167" y="987"/>
                    </a:lnTo>
                    <a:lnTo>
                      <a:pt x="0" y="98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>
                    <a:latin typeface="Aptos" panose="020B0004020202020204" pitchFamily="34" charset="0"/>
                  </a:rPr>
                  <a:t>	</a:t>
                </a: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447999B8-94AF-7CDA-50BE-944A2D0AA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7" y="1669"/>
                <a:ext cx="1167" cy="990"/>
              </a:xfrm>
              <a:custGeom>
                <a:avLst/>
                <a:gdLst>
                  <a:gd name="T0" fmla="*/ 1167 w 1167"/>
                  <a:gd name="T1" fmla="*/ 0 h 990"/>
                  <a:gd name="T2" fmla="*/ 581 w 1167"/>
                  <a:gd name="T3" fmla="*/ 990 h 990"/>
                  <a:gd name="T4" fmla="*/ 0 w 1167"/>
                  <a:gd name="T5" fmla="*/ 0 h 990"/>
                  <a:gd name="T6" fmla="*/ 1167 w 1167"/>
                  <a:gd name="T7" fmla="*/ 0 h 9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7" h="990">
                    <a:moveTo>
                      <a:pt x="1167" y="0"/>
                    </a:moveTo>
                    <a:lnTo>
                      <a:pt x="581" y="990"/>
                    </a:lnTo>
                    <a:lnTo>
                      <a:pt x="0" y="0"/>
                    </a:lnTo>
                    <a:lnTo>
                      <a:pt x="1167" y="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ptos" panose="020B0004020202020204" pitchFamily="34" charset="0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E51050BC-D186-5103-D40D-026EBE3C1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" y="1669"/>
                <a:ext cx="1165" cy="990"/>
              </a:xfrm>
              <a:custGeom>
                <a:avLst/>
                <a:gdLst>
                  <a:gd name="T0" fmla="*/ 0 w 1165"/>
                  <a:gd name="T1" fmla="*/ 990 h 990"/>
                  <a:gd name="T2" fmla="*/ 586 w 1165"/>
                  <a:gd name="T3" fmla="*/ 0 h 990"/>
                  <a:gd name="T4" fmla="*/ 1165 w 1165"/>
                  <a:gd name="T5" fmla="*/ 990 h 990"/>
                  <a:gd name="T6" fmla="*/ 0 w 1165"/>
                  <a:gd name="T7" fmla="*/ 990 h 9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5" h="990">
                    <a:moveTo>
                      <a:pt x="0" y="990"/>
                    </a:moveTo>
                    <a:lnTo>
                      <a:pt x="586" y="0"/>
                    </a:lnTo>
                    <a:lnTo>
                      <a:pt x="1165" y="990"/>
                    </a:lnTo>
                    <a:lnTo>
                      <a:pt x="0" y="990"/>
                    </a:lnTo>
                    <a:close/>
                  </a:path>
                </a:pathLst>
              </a:custGeom>
              <a:solidFill>
                <a:srgbClr val="83CA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ptos" panose="020B0004020202020204" pitchFamily="34" charset="0"/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B0C0D674-2A3F-67CD-F6A4-D9D37B94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1669"/>
                <a:ext cx="1165" cy="990"/>
              </a:xfrm>
              <a:custGeom>
                <a:avLst/>
                <a:gdLst>
                  <a:gd name="T0" fmla="*/ 0 w 1165"/>
                  <a:gd name="T1" fmla="*/ 990 h 990"/>
                  <a:gd name="T2" fmla="*/ 586 w 1165"/>
                  <a:gd name="T3" fmla="*/ 0 h 990"/>
                  <a:gd name="T4" fmla="*/ 1165 w 1165"/>
                  <a:gd name="T5" fmla="*/ 990 h 990"/>
                  <a:gd name="T6" fmla="*/ 0 w 1165"/>
                  <a:gd name="T7" fmla="*/ 990 h 9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5" h="990">
                    <a:moveTo>
                      <a:pt x="0" y="990"/>
                    </a:moveTo>
                    <a:lnTo>
                      <a:pt x="586" y="0"/>
                    </a:lnTo>
                    <a:lnTo>
                      <a:pt x="1165" y="990"/>
                    </a:lnTo>
                    <a:lnTo>
                      <a:pt x="0" y="990"/>
                    </a:lnTo>
                    <a:close/>
                  </a:path>
                </a:pathLst>
              </a:custGeom>
              <a:solidFill>
                <a:srgbClr val="83CA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ptos" panose="020B0004020202020204" pitchFamily="34" charset="0"/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D4E3A2CA-51A2-39CC-7F27-3AAD6A14A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7" y="2678"/>
                <a:ext cx="1167" cy="988"/>
              </a:xfrm>
              <a:custGeom>
                <a:avLst/>
                <a:gdLst>
                  <a:gd name="T0" fmla="*/ 0 w 1167"/>
                  <a:gd name="T1" fmla="*/ 988 h 988"/>
                  <a:gd name="T2" fmla="*/ 585 w 1167"/>
                  <a:gd name="T3" fmla="*/ 0 h 988"/>
                  <a:gd name="T4" fmla="*/ 1167 w 1167"/>
                  <a:gd name="T5" fmla="*/ 988 h 988"/>
                  <a:gd name="T6" fmla="*/ 0 w 1167"/>
                  <a:gd name="T7" fmla="*/ 988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7" h="988">
                    <a:moveTo>
                      <a:pt x="0" y="988"/>
                    </a:moveTo>
                    <a:lnTo>
                      <a:pt x="585" y="0"/>
                    </a:lnTo>
                    <a:lnTo>
                      <a:pt x="1167" y="988"/>
                    </a:lnTo>
                    <a:lnTo>
                      <a:pt x="0" y="988"/>
                    </a:lnTo>
                    <a:close/>
                  </a:path>
                </a:pathLst>
              </a:custGeom>
              <a:solidFill>
                <a:srgbClr val="5B9BD5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ptos" panose="020B0004020202020204" pitchFamily="34" charset="0"/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561261-A995-FC92-6D5B-0B9442559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2678"/>
                <a:ext cx="1165" cy="988"/>
              </a:xfrm>
              <a:custGeom>
                <a:avLst/>
                <a:gdLst>
                  <a:gd name="T0" fmla="*/ 1165 w 1165"/>
                  <a:gd name="T1" fmla="*/ 0 h 988"/>
                  <a:gd name="T2" fmla="*/ 579 w 1165"/>
                  <a:gd name="T3" fmla="*/ 988 h 988"/>
                  <a:gd name="T4" fmla="*/ 0 w 1165"/>
                  <a:gd name="T5" fmla="*/ 0 h 988"/>
                  <a:gd name="T6" fmla="*/ 1165 w 1165"/>
                  <a:gd name="T7" fmla="*/ 0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5" h="988">
                    <a:moveTo>
                      <a:pt x="1165" y="0"/>
                    </a:moveTo>
                    <a:lnTo>
                      <a:pt x="579" y="988"/>
                    </a:lnTo>
                    <a:lnTo>
                      <a:pt x="0" y="0"/>
                    </a:lnTo>
                    <a:lnTo>
                      <a:pt x="1165" y="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ptos" panose="020B0004020202020204" pitchFamily="34" charset="0"/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22C4FD3-3832-FEBF-6C98-0A17A80E0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" y="2678"/>
                <a:ext cx="1165" cy="988"/>
              </a:xfrm>
              <a:custGeom>
                <a:avLst/>
                <a:gdLst>
                  <a:gd name="T0" fmla="*/ 1165 w 1165"/>
                  <a:gd name="T1" fmla="*/ 0 h 988"/>
                  <a:gd name="T2" fmla="*/ 579 w 1165"/>
                  <a:gd name="T3" fmla="*/ 988 h 988"/>
                  <a:gd name="T4" fmla="*/ 0 w 1165"/>
                  <a:gd name="T5" fmla="*/ 0 h 988"/>
                  <a:gd name="T6" fmla="*/ 1165 w 1165"/>
                  <a:gd name="T7" fmla="*/ 0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5" h="988">
                    <a:moveTo>
                      <a:pt x="1165" y="0"/>
                    </a:moveTo>
                    <a:lnTo>
                      <a:pt x="579" y="988"/>
                    </a:lnTo>
                    <a:lnTo>
                      <a:pt x="0" y="0"/>
                    </a:lnTo>
                    <a:lnTo>
                      <a:pt x="1165" y="0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ptos" panose="020B0004020202020204" pitchFamily="34" charset="0"/>
                </a:endParaRPr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24F61F51-AA0E-992C-7BF4-B342D8E56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" y="2678"/>
                <a:ext cx="1165" cy="988"/>
              </a:xfrm>
              <a:custGeom>
                <a:avLst/>
                <a:gdLst>
                  <a:gd name="T0" fmla="*/ 0 w 1165"/>
                  <a:gd name="T1" fmla="*/ 988 h 988"/>
                  <a:gd name="T2" fmla="*/ 586 w 1165"/>
                  <a:gd name="T3" fmla="*/ 0 h 988"/>
                  <a:gd name="T4" fmla="*/ 1165 w 1165"/>
                  <a:gd name="T5" fmla="*/ 988 h 988"/>
                  <a:gd name="T6" fmla="*/ 0 w 1165"/>
                  <a:gd name="T7" fmla="*/ 988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5" h="988">
                    <a:moveTo>
                      <a:pt x="0" y="988"/>
                    </a:moveTo>
                    <a:lnTo>
                      <a:pt x="586" y="0"/>
                    </a:lnTo>
                    <a:lnTo>
                      <a:pt x="1165" y="988"/>
                    </a:lnTo>
                    <a:lnTo>
                      <a:pt x="0" y="988"/>
                    </a:lnTo>
                    <a:close/>
                  </a:path>
                </a:pathLst>
              </a:custGeom>
              <a:solidFill>
                <a:srgbClr val="83CA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ptos" panose="020B0004020202020204" pitchFamily="34" charset="0"/>
                </a:endParaRPr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C6916319-AEA9-622D-3A3A-145D33416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" y="2678"/>
                <a:ext cx="1165" cy="988"/>
              </a:xfrm>
              <a:custGeom>
                <a:avLst/>
                <a:gdLst>
                  <a:gd name="T0" fmla="*/ 0 w 1165"/>
                  <a:gd name="T1" fmla="*/ 988 h 988"/>
                  <a:gd name="T2" fmla="*/ 586 w 1165"/>
                  <a:gd name="T3" fmla="*/ 0 h 988"/>
                  <a:gd name="T4" fmla="*/ 1165 w 1165"/>
                  <a:gd name="T5" fmla="*/ 988 h 988"/>
                  <a:gd name="T6" fmla="*/ 0 w 1165"/>
                  <a:gd name="T7" fmla="*/ 988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5" h="988">
                    <a:moveTo>
                      <a:pt x="0" y="988"/>
                    </a:moveTo>
                    <a:lnTo>
                      <a:pt x="586" y="0"/>
                    </a:lnTo>
                    <a:lnTo>
                      <a:pt x="1165" y="988"/>
                    </a:lnTo>
                    <a:lnTo>
                      <a:pt x="0" y="988"/>
                    </a:lnTo>
                    <a:close/>
                  </a:path>
                </a:pathLst>
              </a:custGeom>
              <a:solidFill>
                <a:srgbClr val="83CA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8B978A-A8E8-1A40-78D9-64F3A7B776FE}"/>
                </a:ext>
              </a:extLst>
            </p:cNvPr>
            <p:cNvSpPr txBox="1"/>
            <p:nvPr/>
          </p:nvSpPr>
          <p:spPr>
            <a:xfrm>
              <a:off x="8312055" y="2382371"/>
              <a:ext cx="1284669" cy="346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Aptos" panose="020B0004020202020204" pitchFamily="34" charset="0"/>
                  <a:cs typeface="Aharoni" panose="02010803020104030203" pitchFamily="2" charset="-79"/>
                </a:rPr>
                <a:t>Joint Problem Solving</a:t>
              </a:r>
              <a:endParaRPr lang="en-NG" sz="1100" b="1" dirty="0">
                <a:solidFill>
                  <a:schemeClr val="bg1"/>
                </a:solidFill>
                <a:latin typeface="Aptos" panose="020B0004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8B3F5F-196D-EB2C-99B4-4BB2F003847E}"/>
                </a:ext>
              </a:extLst>
            </p:cNvPr>
            <p:cNvSpPr txBox="1"/>
            <p:nvPr/>
          </p:nvSpPr>
          <p:spPr>
            <a:xfrm>
              <a:off x="7616107" y="3679407"/>
              <a:ext cx="1284669" cy="210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latin typeface="Aptos" panose="020B0004020202020204" pitchFamily="34" charset="0"/>
                  <a:cs typeface="Aharoni" panose="02010803020104030203" pitchFamily="2" charset="-79"/>
                </a:rPr>
                <a:t>Model Optimization</a:t>
              </a:r>
              <a:endParaRPr lang="en-NG" sz="1100" b="1">
                <a:latin typeface="Aptos" panose="020B0004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78720F-E409-8241-205F-515350C1384F}"/>
                </a:ext>
              </a:extLst>
            </p:cNvPr>
            <p:cNvSpPr txBox="1"/>
            <p:nvPr/>
          </p:nvSpPr>
          <p:spPr>
            <a:xfrm>
              <a:off x="6866545" y="4924007"/>
              <a:ext cx="1284669" cy="210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latin typeface="Aptos" panose="020B0004020202020204" pitchFamily="34" charset="0"/>
                  <a:cs typeface="Aharoni" panose="02010803020104030203" pitchFamily="2" charset="-79"/>
                </a:rPr>
                <a:t>User Interface</a:t>
              </a:r>
              <a:endParaRPr lang="en-NG" sz="1100" b="1">
                <a:latin typeface="Aptos" panose="020B0004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87E814-E3BD-5A05-1B38-DF94E20B6853}"/>
                </a:ext>
              </a:extLst>
            </p:cNvPr>
            <p:cNvSpPr txBox="1"/>
            <p:nvPr/>
          </p:nvSpPr>
          <p:spPr>
            <a:xfrm>
              <a:off x="8365669" y="4924007"/>
              <a:ext cx="1284669" cy="210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ptos" panose="020B0004020202020204" pitchFamily="34" charset="0"/>
                  <a:cs typeface="Aharoni" panose="02010803020104030203" pitchFamily="2" charset="-79"/>
                </a:rPr>
                <a:t>Interaction Logic:</a:t>
              </a:r>
              <a:endParaRPr lang="en-NG" sz="1100" b="1" dirty="0">
                <a:latin typeface="Aptos" panose="020B0004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56A927-BE6F-04E0-1DDA-22E97D8E430D}"/>
                </a:ext>
              </a:extLst>
            </p:cNvPr>
            <p:cNvSpPr txBox="1"/>
            <p:nvPr/>
          </p:nvSpPr>
          <p:spPr>
            <a:xfrm>
              <a:off x="9765395" y="4830034"/>
              <a:ext cx="1284669" cy="346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latin typeface="Aptos" panose="020B0004020202020204" pitchFamily="34" charset="0"/>
                  <a:cs typeface="Aharoni" panose="02010803020104030203" pitchFamily="2" charset="-79"/>
                </a:rPr>
                <a:t>Computer Vision Integration</a:t>
              </a:r>
              <a:endParaRPr lang="en-NG" sz="1100" b="1">
                <a:latin typeface="Aptos" panose="020B0004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29F1C7-E436-69E7-520E-B749A09ED79A}"/>
                </a:ext>
              </a:extLst>
            </p:cNvPr>
            <p:cNvSpPr txBox="1"/>
            <p:nvPr/>
          </p:nvSpPr>
          <p:spPr>
            <a:xfrm>
              <a:off x="9111656" y="3685972"/>
              <a:ext cx="1284669" cy="210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latin typeface="Aptos" panose="020B0004020202020204" pitchFamily="34" charset="0"/>
                  <a:cs typeface="Aharoni" panose="02010803020104030203" pitchFamily="2" charset="-79"/>
                </a:rPr>
                <a:t>YOLO11 Training</a:t>
              </a:r>
              <a:endParaRPr lang="en-NG" sz="1100" b="1">
                <a:latin typeface="Aptos" panose="020B0004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A94619-BAD5-F5CE-3311-5EC79F1230AA}"/>
                </a:ext>
              </a:extLst>
            </p:cNvPr>
            <p:cNvSpPr txBox="1"/>
            <p:nvPr/>
          </p:nvSpPr>
          <p:spPr>
            <a:xfrm>
              <a:off x="8357805" y="2910418"/>
              <a:ext cx="1207311" cy="346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ptos" panose="020B0004020202020204" pitchFamily="34" charset="0"/>
                  <a:cs typeface="Aharoni" panose="02010803020104030203" pitchFamily="2" charset="-79"/>
                </a:rPr>
                <a:t>Dataset Development</a:t>
              </a:r>
              <a:endParaRPr lang="en-NG" sz="1100" b="1" dirty="0">
                <a:latin typeface="Aptos" panose="020B0004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B8392E-82A0-5D50-FE32-212475FE0628}"/>
                </a:ext>
              </a:extLst>
            </p:cNvPr>
            <p:cNvSpPr txBox="1"/>
            <p:nvPr/>
          </p:nvSpPr>
          <p:spPr>
            <a:xfrm>
              <a:off x="7608950" y="4090589"/>
              <a:ext cx="1284669" cy="210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latin typeface="Aptos" panose="020B0004020202020204" pitchFamily="34" charset="0"/>
                  <a:cs typeface="Aharoni" panose="02010803020104030203" pitchFamily="2" charset="-79"/>
                </a:rPr>
                <a:t>Error Handling</a:t>
              </a:r>
              <a:endParaRPr lang="en-NG" sz="1100" b="1">
                <a:latin typeface="Aptos" panose="020B0004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7DD271-CAEA-2A83-BC68-8DEE48D98597}"/>
                </a:ext>
              </a:extLst>
            </p:cNvPr>
            <p:cNvSpPr txBox="1"/>
            <p:nvPr/>
          </p:nvSpPr>
          <p:spPr>
            <a:xfrm>
              <a:off x="9089645" y="4113756"/>
              <a:ext cx="1284669" cy="210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latin typeface="Aptos" panose="020B0004020202020204" pitchFamily="34" charset="0"/>
                  <a:cs typeface="Aharoni" panose="02010803020104030203" pitchFamily="2" charset="-79"/>
                </a:rPr>
                <a:t>System Architecture</a:t>
              </a:r>
              <a:endParaRPr lang="en-NG" sz="1100" b="1">
                <a:latin typeface="Aptos" panose="020B0004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62532-4D74-970F-BCCD-E1E8EB32397C}"/>
              </a:ext>
            </a:extLst>
          </p:cNvPr>
          <p:cNvSpPr/>
          <p:nvPr/>
        </p:nvSpPr>
        <p:spPr>
          <a:xfrm>
            <a:off x="6096000" y="1202412"/>
            <a:ext cx="334332" cy="2021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B587BD-F326-9DEE-9B26-B72393D50688}"/>
              </a:ext>
            </a:extLst>
          </p:cNvPr>
          <p:cNvSpPr/>
          <p:nvPr/>
        </p:nvSpPr>
        <p:spPr>
          <a:xfrm>
            <a:off x="10100606" y="1202412"/>
            <a:ext cx="334332" cy="202131"/>
          </a:xfrm>
          <a:prstGeom prst="rect">
            <a:avLst/>
          </a:prstGeom>
          <a:solidFill>
            <a:srgbClr val="5B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CAD09C-8AE0-4265-2D8C-94C6A46F3710}"/>
              </a:ext>
            </a:extLst>
          </p:cNvPr>
          <p:cNvSpPr/>
          <p:nvPr/>
        </p:nvSpPr>
        <p:spPr>
          <a:xfrm>
            <a:off x="8098303" y="1202412"/>
            <a:ext cx="334332" cy="202131"/>
          </a:xfrm>
          <a:prstGeom prst="rect">
            <a:avLst/>
          </a:prstGeom>
          <a:solidFill>
            <a:srgbClr val="83CA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CAE67E-7870-277D-FF66-B50215062729}"/>
              </a:ext>
            </a:extLst>
          </p:cNvPr>
          <p:cNvSpPr txBox="1"/>
          <p:nvPr/>
        </p:nvSpPr>
        <p:spPr>
          <a:xfrm>
            <a:off x="6340382" y="1149589"/>
            <a:ext cx="14147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ptos"/>
              </a:rPr>
              <a:t>Both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E3CF0D-4EDF-746B-F325-6BD0ADF56EF8}"/>
              </a:ext>
            </a:extLst>
          </p:cNvPr>
          <p:cNvSpPr txBox="1"/>
          <p:nvPr/>
        </p:nvSpPr>
        <p:spPr>
          <a:xfrm>
            <a:off x="8207925" y="1149589"/>
            <a:ext cx="14147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ptos"/>
              </a:rPr>
              <a:t>Awwal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B2B351-B082-A060-5232-556CA183515B}"/>
              </a:ext>
            </a:extLst>
          </p:cNvPr>
          <p:cNvSpPr txBox="1"/>
          <p:nvPr/>
        </p:nvSpPr>
        <p:spPr>
          <a:xfrm>
            <a:off x="10210226" y="1149589"/>
            <a:ext cx="14147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ptos"/>
              </a:rPr>
              <a:t>Temidire</a:t>
            </a:r>
          </a:p>
        </p:txBody>
      </p:sp>
    </p:spTree>
    <p:extLst>
      <p:ext uri="{BB962C8B-B14F-4D97-AF65-F5344CB8AC3E}">
        <p14:creationId xmlns:p14="http://schemas.microsoft.com/office/powerpoint/2010/main" val="373074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58B4-47FE-A6BF-5890-CF6809BE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C5014E-D51B-CEA2-D7B3-71398B497AFA}"/>
              </a:ext>
            </a:extLst>
          </p:cNvPr>
          <p:cNvSpPr txBox="1"/>
          <p:nvPr/>
        </p:nvSpPr>
        <p:spPr>
          <a:xfrm>
            <a:off x="4197645" y="196850"/>
            <a:ext cx="37967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Aptos"/>
              </a:rPr>
              <a:t>References</a:t>
            </a:r>
            <a:endParaRPr lang="en-US" sz="2800" b="1">
              <a:solidFill>
                <a:srgbClr val="FFFFFF"/>
              </a:solidFill>
              <a:latin typeface="Apto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7A3DE9-C99B-2CA6-0741-65AEF327BF28}"/>
              </a:ext>
            </a:extLst>
          </p:cNvPr>
          <p:cNvSpPr/>
          <p:nvPr/>
        </p:nvSpPr>
        <p:spPr>
          <a:xfrm>
            <a:off x="0" y="8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8E9EFA-6D74-117A-E312-5FF58E81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32367-6B70-F388-3FE7-487539ECFFA2}"/>
              </a:ext>
            </a:extLst>
          </p:cNvPr>
          <p:cNvSpPr txBox="1"/>
          <p:nvPr/>
        </p:nvSpPr>
        <p:spPr>
          <a:xfrm>
            <a:off x="406401" y="1049591"/>
            <a:ext cx="11629934" cy="33763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/>
              </a:rPr>
              <a:t>Redmon, J., </a:t>
            </a:r>
            <a:r>
              <a:rPr lang="en-US" dirty="0" err="1">
                <a:latin typeface="Aptos"/>
              </a:rPr>
              <a:t>Divvala</a:t>
            </a:r>
            <a:r>
              <a:rPr lang="en-US" dirty="0">
                <a:latin typeface="Aptos"/>
              </a:rPr>
              <a:t>, S., </a:t>
            </a:r>
            <a:r>
              <a:rPr lang="en-US" dirty="0" err="1">
                <a:latin typeface="Aptos"/>
              </a:rPr>
              <a:t>Girshick</a:t>
            </a:r>
            <a:r>
              <a:rPr lang="en-US" dirty="0">
                <a:latin typeface="Aptos"/>
              </a:rPr>
              <a:t>, R., &amp; Farhadi, A. (2016). You only look once: Unified, real-time object detection. In Proceedings of the IEEE conference on computer vision and pattern recognition (pp. 779-788). IEEE. https://doi.org/10.1109/CVPR.2016.912.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/>
              </a:rPr>
              <a:t>Chen, X., Wang, S., Fu, B., Long, M., &amp; Wang, J. (2019). Catastrophic forgetting meets negative transfer: Batch spectral shrinkage for safe transfer learning. In Advances in neural information processing systems (pp. 1906-1916). Neural Information Processing Systems Foundation. https://doi.org/10.5555/3454287.34544573.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Aptos"/>
              </a:rPr>
              <a:t>Jocher</a:t>
            </a:r>
            <a:r>
              <a:rPr lang="en-US" dirty="0">
                <a:latin typeface="Aptos"/>
              </a:rPr>
              <a:t>, G., Chaurasia, A., &amp; Qiu, J. (2023). </a:t>
            </a:r>
            <a:r>
              <a:rPr lang="en-US" dirty="0" err="1">
                <a:latin typeface="Aptos"/>
              </a:rPr>
              <a:t>Ultralytics</a:t>
            </a:r>
            <a:r>
              <a:rPr lang="en-US" dirty="0">
                <a:latin typeface="Aptos"/>
              </a:rPr>
              <a:t> YOLOv8: A new real-time object detection and image segmentation model. </a:t>
            </a:r>
            <a:r>
              <a:rPr lang="en-US" dirty="0" err="1">
                <a:latin typeface="Aptos"/>
              </a:rPr>
              <a:t>Ultralytics</a:t>
            </a:r>
            <a:r>
              <a:rPr lang="en-US" dirty="0">
                <a:latin typeface="Aptos"/>
              </a:rPr>
              <a:t>. Retrieved from https://github.com/ultralytics/ultralytics</a:t>
            </a:r>
          </a:p>
        </p:txBody>
      </p:sp>
    </p:spTree>
    <p:extLst>
      <p:ext uri="{BB962C8B-B14F-4D97-AF65-F5344CB8AC3E}">
        <p14:creationId xmlns:p14="http://schemas.microsoft.com/office/powerpoint/2010/main" val="399669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F48F7-0917-2306-2723-FC46A1997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226496-BE29-D348-4B61-570A7C90C1F8}"/>
              </a:ext>
            </a:extLst>
          </p:cNvPr>
          <p:cNvSpPr txBox="1"/>
          <p:nvPr/>
        </p:nvSpPr>
        <p:spPr>
          <a:xfrm>
            <a:off x="1250950" y="3131192"/>
            <a:ext cx="37967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Aptos"/>
              </a:rPr>
              <a:t>Outline</a:t>
            </a:r>
            <a:endParaRPr lang="en-US" sz="3200" b="1">
              <a:solidFill>
                <a:srgbClr val="FFFFFF"/>
              </a:solidFill>
              <a:latin typeface="Apto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5E55-E6B2-3E65-B612-0FB970EE4B16}"/>
              </a:ext>
            </a:extLst>
          </p:cNvPr>
          <p:cNvSpPr txBox="1"/>
          <p:nvPr/>
        </p:nvSpPr>
        <p:spPr>
          <a:xfrm>
            <a:off x="5650837" y="958064"/>
            <a:ext cx="5356952" cy="49310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Aptos"/>
              </a:rPr>
              <a:t>Introduction (and Motivation)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ptos"/>
              </a:rPr>
              <a:t>Problem of Study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ptos"/>
              </a:rPr>
              <a:t>Related work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ptos"/>
              </a:rPr>
              <a:t>Methodology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ptos"/>
              </a:rPr>
              <a:t>Experiments and Results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ptos"/>
              </a:rPr>
              <a:t>Discussion/Limitations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ptos"/>
              </a:rPr>
              <a:t>Conclusion/Future Work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ptos"/>
              </a:rPr>
              <a:t>Contribution of each of the team members</a:t>
            </a:r>
            <a:endParaRPr lang="en-US" sz="2000" dirty="0">
              <a:latin typeface="Segoe UI"/>
              <a:cs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A9A41-87A3-8D9C-FBF7-AE5FA4782B21}"/>
              </a:ext>
            </a:extLst>
          </p:cNvPr>
          <p:cNvSpPr/>
          <p:nvPr/>
        </p:nvSpPr>
        <p:spPr>
          <a:xfrm>
            <a:off x="0" y="8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04347-0510-D5B6-AAF6-B78EDE99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9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376C-3183-6E0A-2766-138ACDB4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FC1451-9264-1D24-9B6D-DD26EB3C569C}"/>
              </a:ext>
            </a:extLst>
          </p:cNvPr>
          <p:cNvSpPr txBox="1"/>
          <p:nvPr/>
        </p:nvSpPr>
        <p:spPr>
          <a:xfrm>
            <a:off x="2881341" y="324189"/>
            <a:ext cx="6099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Aptos"/>
              </a:rPr>
              <a:t>Introduction (and Motivation)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92A2BC-3940-640D-92A5-A108BF16A294}"/>
              </a:ext>
            </a:extLst>
          </p:cNvPr>
          <p:cNvSpPr/>
          <p:nvPr/>
        </p:nvSpPr>
        <p:spPr>
          <a:xfrm>
            <a:off x="0" y="8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D72176-0A2C-1E75-638E-B3EBE7EFE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>
                <a:solidFill>
                  <a:schemeClr val="tx1"/>
                </a:solidFill>
              </a:rPr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3CB57789-A282-27BE-DA9B-EF3F560A02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60060" y="1224719"/>
            <a:ext cx="7147674" cy="4986749"/>
          </a:xfrm>
          <a:prstGeom prst="rect">
            <a:avLst/>
          </a:prstGeom>
        </p:spPr>
      </p:pic>
      <p:pic>
        <p:nvPicPr>
          <p:cNvPr id="13" name="Picture 12" descr="A group of men in sports uniforms&#10;&#10;AI-generated content may be incorrect.">
            <a:extLst>
              <a:ext uri="{FF2B5EF4-FFF2-40B4-BE49-F238E27FC236}">
                <a16:creationId xmlns:a16="http://schemas.microsoft.com/office/drawing/2014/main" id="{17DF50A3-EBF8-629C-339F-1229F6A96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21" y="1224719"/>
            <a:ext cx="2072687" cy="2072687"/>
          </a:xfrm>
          <a:prstGeom prst="rect">
            <a:avLst/>
          </a:prstGeom>
        </p:spPr>
      </p:pic>
      <p:pic>
        <p:nvPicPr>
          <p:cNvPr id="1028" name="Picture 4" descr="Football Manager 2024">
            <a:extLst>
              <a:ext uri="{FF2B5EF4-FFF2-40B4-BE49-F238E27FC236}">
                <a16:creationId xmlns:a16="http://schemas.microsoft.com/office/drawing/2014/main" id="{9F69A564-7710-3604-F979-2B71DF01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220" y="4074986"/>
            <a:ext cx="2072687" cy="207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6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8F99-82CD-DB02-6777-ADAA1F888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05873E-861E-C73C-FB69-0F4E7339517E}"/>
              </a:ext>
            </a:extLst>
          </p:cNvPr>
          <p:cNvSpPr txBox="1"/>
          <p:nvPr/>
        </p:nvSpPr>
        <p:spPr>
          <a:xfrm>
            <a:off x="2881341" y="324189"/>
            <a:ext cx="6099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Aptos"/>
              </a:rPr>
              <a:t>Introduction (and Motivation)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6D361F-A239-983C-4C83-DF61E3264347}"/>
              </a:ext>
            </a:extLst>
          </p:cNvPr>
          <p:cNvSpPr/>
          <p:nvPr/>
        </p:nvSpPr>
        <p:spPr>
          <a:xfrm>
            <a:off x="0" y="8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B74B9-0464-A3D4-9E1F-F924963B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>
                <a:solidFill>
                  <a:schemeClr val="tx1"/>
                </a:solidFill>
              </a:rPr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C3B90-C0AF-E0C7-6B02-8F3DE038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68" y="1224719"/>
            <a:ext cx="3981821" cy="50592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BF0CD-0820-ECB5-C456-AD1771162532}"/>
              </a:ext>
            </a:extLst>
          </p:cNvPr>
          <p:cNvSpPr/>
          <p:nvPr/>
        </p:nvSpPr>
        <p:spPr>
          <a:xfrm>
            <a:off x="833034" y="5803825"/>
            <a:ext cx="3882887" cy="515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2A2492-A98D-91E0-019F-99660E487AB4}"/>
              </a:ext>
            </a:extLst>
          </p:cNvPr>
          <p:cNvSpPr txBox="1"/>
          <p:nvPr/>
        </p:nvSpPr>
        <p:spPr>
          <a:xfrm>
            <a:off x="6415978" y="2133175"/>
            <a:ext cx="42272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ptos"/>
              </a:rPr>
              <a:t>3 hours 30 minutes per day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5A5143-775C-3267-C691-4C079018CC59}"/>
              </a:ext>
            </a:extLst>
          </p:cNvPr>
          <p:cNvSpPr/>
          <p:nvPr/>
        </p:nvSpPr>
        <p:spPr>
          <a:xfrm>
            <a:off x="6415978" y="2857571"/>
            <a:ext cx="2232837" cy="24880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Watching Ads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earn resources</a:t>
            </a:r>
            <a:endParaRPr lang="en-NG" b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07A74D-C1F8-4D3F-40D8-7F462167D744}"/>
              </a:ext>
            </a:extLst>
          </p:cNvPr>
          <p:cNvSpPr/>
          <p:nvPr/>
        </p:nvSpPr>
        <p:spPr>
          <a:xfrm>
            <a:off x="8712610" y="2857570"/>
            <a:ext cx="1836832" cy="14672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Playing matches</a:t>
            </a:r>
            <a:endParaRPr lang="en-NG" b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BD4148-01BC-0AD8-708F-E43549E47E0E}"/>
              </a:ext>
            </a:extLst>
          </p:cNvPr>
          <p:cNvSpPr/>
          <p:nvPr/>
        </p:nvSpPr>
        <p:spPr>
          <a:xfrm>
            <a:off x="8712610" y="4388659"/>
            <a:ext cx="1836832" cy="956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Training Players</a:t>
            </a:r>
            <a:endParaRPr lang="en-NG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3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AB6E0-A991-9CAE-7C10-9F7ABF5DC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80E61C-0A9D-6BA3-2D8A-28C3D9FB8907}"/>
              </a:ext>
            </a:extLst>
          </p:cNvPr>
          <p:cNvSpPr txBox="1"/>
          <p:nvPr/>
        </p:nvSpPr>
        <p:spPr>
          <a:xfrm>
            <a:off x="2881341" y="324189"/>
            <a:ext cx="6099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Aptos"/>
              </a:rPr>
              <a:t>Problem of the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F7929-99B5-B53A-2C9C-F0AA9BAD77BB}"/>
              </a:ext>
            </a:extLst>
          </p:cNvPr>
          <p:cNvSpPr/>
          <p:nvPr/>
        </p:nvSpPr>
        <p:spPr>
          <a:xfrm>
            <a:off x="0" y="8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AE14A-1AD5-D268-6390-FFE0CC5E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>
                <a:solidFill>
                  <a:schemeClr val="tx1"/>
                </a:solidFill>
              </a:rPr>
              <a:t>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852536-9C66-2881-D972-B9C4A3AC7FA1}"/>
              </a:ext>
            </a:extLst>
          </p:cNvPr>
          <p:cNvSpPr txBox="1"/>
          <p:nvPr/>
        </p:nvSpPr>
        <p:spPr>
          <a:xfrm>
            <a:off x="7265695" y="2470353"/>
            <a:ext cx="42272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ptos"/>
              </a:rPr>
              <a:t>Identifying and interacting with in-game elements</a:t>
            </a:r>
          </a:p>
        </p:txBody>
      </p:sp>
      <p:pic>
        <p:nvPicPr>
          <p:cNvPr id="16" name="Picture 1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1BB02F0-7EDF-A531-09D6-F8538E8AA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2" y="1224719"/>
            <a:ext cx="6212619" cy="3494598"/>
          </a:xfrm>
          <a:prstGeom prst="rect">
            <a:avLst/>
          </a:prstGeom>
        </p:spPr>
      </p:pic>
      <p:pic>
        <p:nvPicPr>
          <p:cNvPr id="50" name="Picture 49" descr="A white x in a black background&#10;&#10;AI-generated content may be incorrect.">
            <a:extLst>
              <a:ext uri="{FF2B5EF4-FFF2-40B4-BE49-F238E27FC236}">
                <a16:creationId xmlns:a16="http://schemas.microsoft.com/office/drawing/2014/main" id="{B7040321-AC03-4807-8E42-5150448C4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7" y="5863247"/>
            <a:ext cx="629653" cy="629653"/>
          </a:xfrm>
          <a:prstGeom prst="rect">
            <a:avLst/>
          </a:prstGeom>
        </p:spPr>
      </p:pic>
      <p:pic>
        <p:nvPicPr>
          <p:cNvPr id="52" name="Picture 51" descr="A white x in a circle&#10;&#10;AI-generated content may be incorrect.">
            <a:extLst>
              <a:ext uri="{FF2B5EF4-FFF2-40B4-BE49-F238E27FC236}">
                <a16:creationId xmlns:a16="http://schemas.microsoft.com/office/drawing/2014/main" id="{5C983D82-C6DE-45B7-9A6E-D7346ACD89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13" y="5863247"/>
            <a:ext cx="667808" cy="629653"/>
          </a:xfrm>
          <a:prstGeom prst="rect">
            <a:avLst/>
          </a:prstGeom>
        </p:spPr>
      </p:pic>
      <p:pic>
        <p:nvPicPr>
          <p:cNvPr id="54" name="Picture 53" descr="A white x on a green background&#10;&#10;AI-generated content may be incorrect.">
            <a:extLst>
              <a:ext uri="{FF2B5EF4-FFF2-40B4-BE49-F238E27FC236}">
                <a16:creationId xmlns:a16="http://schemas.microsoft.com/office/drawing/2014/main" id="{753029C6-FE73-0632-325E-18B52E09E8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04" y="5863247"/>
            <a:ext cx="669006" cy="629653"/>
          </a:xfrm>
          <a:prstGeom prst="rect">
            <a:avLst/>
          </a:prstGeom>
        </p:spPr>
      </p:pic>
      <p:pic>
        <p:nvPicPr>
          <p:cNvPr id="56" name="Picture 55" descr="A white x on a red and blue background&#10;&#10;AI-generated content may be incorrect.">
            <a:extLst>
              <a:ext uri="{FF2B5EF4-FFF2-40B4-BE49-F238E27FC236}">
                <a16:creationId xmlns:a16="http://schemas.microsoft.com/office/drawing/2014/main" id="{5300E98E-663C-F04E-1838-DC64DE86DC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93" y="5863247"/>
            <a:ext cx="669007" cy="627194"/>
          </a:xfrm>
          <a:prstGeom prst="rect">
            <a:avLst/>
          </a:prstGeom>
        </p:spPr>
      </p:pic>
      <p:pic>
        <p:nvPicPr>
          <p:cNvPr id="58" name="Picture 57" descr="A white arrow in a brown circle&#10;&#10;AI-generated content may be incorrect.">
            <a:extLst>
              <a:ext uri="{FF2B5EF4-FFF2-40B4-BE49-F238E27FC236}">
                <a16:creationId xmlns:a16="http://schemas.microsoft.com/office/drawing/2014/main" id="{C9EAD549-EFFE-3ADA-D15B-1FC545A0C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99483" y="5863247"/>
            <a:ext cx="667807" cy="63476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C3AA5F5-973A-B0D4-D792-2755C39F3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73" y="5863247"/>
            <a:ext cx="766359" cy="63476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C8F89EF-73DD-A271-3098-5409829CEF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661015" y="5863247"/>
            <a:ext cx="766359" cy="6705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7CD3B5C-1814-5C84-474C-AB3EB0D56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57" y="5863247"/>
            <a:ext cx="754385" cy="670564"/>
          </a:xfrm>
          <a:prstGeom prst="rect">
            <a:avLst/>
          </a:prstGeom>
        </p:spPr>
      </p:pic>
      <p:pic>
        <p:nvPicPr>
          <p:cNvPr id="66" name="Picture 65" descr="A black x on a white background&#10;&#10;AI-generated content may be incorrect.">
            <a:extLst>
              <a:ext uri="{FF2B5EF4-FFF2-40B4-BE49-F238E27FC236}">
                <a16:creationId xmlns:a16="http://schemas.microsoft.com/office/drawing/2014/main" id="{DFEE547D-4D1D-0F57-6E83-1D65999539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127" y="5863247"/>
            <a:ext cx="754385" cy="67056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B42FFC6-54E2-C33D-994B-262BB9DC4B7E}"/>
              </a:ext>
            </a:extLst>
          </p:cNvPr>
          <p:cNvSpPr txBox="1"/>
          <p:nvPr/>
        </p:nvSpPr>
        <p:spPr>
          <a:xfrm>
            <a:off x="3817680" y="5327502"/>
            <a:ext cx="42272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ptos"/>
              </a:rPr>
              <a:t>Close and Skip buttons</a:t>
            </a:r>
          </a:p>
        </p:txBody>
      </p:sp>
    </p:spTree>
    <p:extLst>
      <p:ext uri="{BB962C8B-B14F-4D97-AF65-F5344CB8AC3E}">
        <p14:creationId xmlns:p14="http://schemas.microsoft.com/office/powerpoint/2010/main" val="218194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04668-DA4C-F2F0-3EE7-0A07F9FC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F684F4-1E0D-0969-BF5C-24BFC5281743}"/>
              </a:ext>
            </a:extLst>
          </p:cNvPr>
          <p:cNvSpPr txBox="1"/>
          <p:nvPr/>
        </p:nvSpPr>
        <p:spPr>
          <a:xfrm>
            <a:off x="726164" y="3131191"/>
            <a:ext cx="37967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  <a:latin typeface="Aptos"/>
              </a:rPr>
              <a:t>Related 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CADBBE-F963-3D38-4364-4CD98C9ED24D}"/>
              </a:ext>
            </a:extLst>
          </p:cNvPr>
          <p:cNvSpPr/>
          <p:nvPr/>
        </p:nvSpPr>
        <p:spPr>
          <a:xfrm>
            <a:off x="0" y="8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4409F-02D4-8797-89CB-6DB03CE2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5859E-3DB4-7051-87C2-DC01DFDD8CBB}"/>
              </a:ext>
            </a:extLst>
          </p:cNvPr>
          <p:cNvSpPr txBox="1"/>
          <p:nvPr/>
        </p:nvSpPr>
        <p:spPr>
          <a:xfrm>
            <a:off x="5158873" y="589923"/>
            <a:ext cx="6648861" cy="5667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ptos"/>
              </a:rPr>
              <a:t>Existing Screen-Based Automation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Aptos"/>
              </a:rPr>
              <a:t>Primarily uses template matching or hard-coded coordinates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Aptos"/>
              </a:rPr>
              <a:t>Lacks Flexibility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ptos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ptos"/>
              </a:rPr>
              <a:t>YOLO-based GUI automation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Aptos"/>
              </a:rPr>
              <a:t>Some attempts at YOLO-based GUI automation exist but are limited in scope and emulator integration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Aptos"/>
              </a:rPr>
              <a:t>Pure rule-based systems fail with UI changes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Aptos"/>
              </a:rPr>
              <a:t>Full UI-testing frameworks are heavy and not optimized for real-time use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3361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F8CC4-E0A7-E0A7-8EC7-EB60F2F8E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BCECA8-33A8-E5BC-2B85-4B0F8074A820}"/>
              </a:ext>
            </a:extLst>
          </p:cNvPr>
          <p:cNvSpPr txBox="1"/>
          <p:nvPr/>
        </p:nvSpPr>
        <p:spPr>
          <a:xfrm>
            <a:off x="2881341" y="324189"/>
            <a:ext cx="6099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ptos"/>
              </a:rPr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0E8DE5-E9F7-4029-BE45-E69637DD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>
                <a:solidFill>
                  <a:schemeClr val="tx1"/>
                </a:solidFill>
              </a:rPr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E34601-9CE8-95AB-89F7-A5B4CE4B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/>
        </p:blipFill>
        <p:spPr bwMode="auto">
          <a:xfrm>
            <a:off x="2042325" y="1118753"/>
            <a:ext cx="8107349" cy="525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6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5CEC7-8DC2-9A6B-6182-4DD300A57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DEDCFC-057E-AA61-2D4B-D23CD1228441}"/>
              </a:ext>
            </a:extLst>
          </p:cNvPr>
          <p:cNvSpPr txBox="1"/>
          <p:nvPr/>
        </p:nvSpPr>
        <p:spPr>
          <a:xfrm>
            <a:off x="2881341" y="324189"/>
            <a:ext cx="6099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ptos"/>
              </a:rPr>
              <a:t>Experiments</a:t>
            </a:r>
            <a:r>
              <a:rPr lang="en-US" sz="3200" b="1" dirty="0">
                <a:latin typeface="Aptos"/>
              </a:rPr>
              <a:t> and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5F9B5A-AF4E-94B9-AAE8-D26042F4BE46}"/>
              </a:ext>
            </a:extLst>
          </p:cNvPr>
          <p:cNvSpPr/>
          <p:nvPr/>
        </p:nvSpPr>
        <p:spPr>
          <a:xfrm>
            <a:off x="0" y="8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222E1-1CB3-E5D5-1271-E85B2F1D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>
                <a:solidFill>
                  <a:schemeClr val="tx1"/>
                </a:solidFill>
              </a:rPr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9A6752A-D13E-397A-27BD-7227D1F98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1681" y="1338121"/>
            <a:ext cx="8501730" cy="44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0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5CEC7-8DC2-9A6B-6182-4DD300A57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DEDCFC-057E-AA61-2D4B-D23CD1228441}"/>
              </a:ext>
            </a:extLst>
          </p:cNvPr>
          <p:cNvSpPr txBox="1"/>
          <p:nvPr/>
        </p:nvSpPr>
        <p:spPr>
          <a:xfrm>
            <a:off x="2881341" y="324189"/>
            <a:ext cx="6099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Aptos"/>
              </a:rPr>
              <a:t>Experiments and </a:t>
            </a:r>
            <a:r>
              <a:rPr lang="en-US" sz="32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Aptos"/>
              </a:rPr>
              <a:t>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5F9B5A-AF4E-94B9-AAE8-D26042F4BE46}"/>
              </a:ext>
            </a:extLst>
          </p:cNvPr>
          <p:cNvSpPr/>
          <p:nvPr/>
        </p:nvSpPr>
        <p:spPr>
          <a:xfrm>
            <a:off x="0" y="8434"/>
            <a:ext cx="12200032" cy="68302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222E1-1CB3-E5D5-1271-E85B2F1D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6431280"/>
            <a:ext cx="629653" cy="429830"/>
          </a:xfrm>
        </p:spPr>
        <p:txBody>
          <a:bodyPr/>
          <a:lstStyle/>
          <a:p>
            <a:fld id="{196A61CA-0502-4EE4-9724-96EA822543E5}" type="slidenum">
              <a:rPr lang="en-US" dirty="0">
                <a:solidFill>
                  <a:schemeClr val="tx1"/>
                </a:solidFill>
              </a:rPr>
              <a:t>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E0FD-C61C-1D37-D589-12B5A73D5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16" y="1412733"/>
            <a:ext cx="4113103" cy="3734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27E82-4E28-69C1-87E0-E22C42DA9F8E}"/>
              </a:ext>
            </a:extLst>
          </p:cNvPr>
          <p:cNvSpPr txBox="1"/>
          <p:nvPr/>
        </p:nvSpPr>
        <p:spPr>
          <a:xfrm>
            <a:off x="2085669" y="5314462"/>
            <a:ext cx="1420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ptos" panose="020B0004020202020204" pitchFamily="34" charset="0"/>
                <a:cs typeface="Aharoni" panose="02010803020104030203" pitchFamily="2" charset="-79"/>
              </a:rPr>
              <a:t>Confusion Matrix</a:t>
            </a:r>
            <a:endParaRPr lang="en-NG" sz="1100" b="1" dirty="0">
              <a:latin typeface="Aptos" panose="020B00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A9A12E-CB4B-BC0E-BD33-B2FA6E0A4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254" y="1418701"/>
            <a:ext cx="4616812" cy="37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EAB0BD-CBD7-1869-40CE-C5F43DD89779}"/>
              </a:ext>
            </a:extLst>
          </p:cNvPr>
          <p:cNvSpPr txBox="1"/>
          <p:nvPr/>
        </p:nvSpPr>
        <p:spPr>
          <a:xfrm>
            <a:off x="6671846" y="5314462"/>
            <a:ext cx="3569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ptos" panose="020B0004020202020204" pitchFamily="34" charset="0"/>
                <a:cs typeface="Aharoni" panose="02010803020104030203" pitchFamily="2" charset="-79"/>
              </a:rPr>
              <a:t>Confidence against test images</a:t>
            </a:r>
            <a:endParaRPr lang="en-NG" sz="1100" b="1" dirty="0">
              <a:latin typeface="Aptos" panose="020B00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89FAE-20C7-81A8-6F49-194D446FF1AB}"/>
              </a:ext>
            </a:extLst>
          </p:cNvPr>
          <p:cNvSpPr txBox="1"/>
          <p:nvPr/>
        </p:nvSpPr>
        <p:spPr>
          <a:xfrm>
            <a:off x="657338" y="5871123"/>
            <a:ext cx="8323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ptos" panose="020B0004020202020204" pitchFamily="34" charset="0"/>
                <a:cs typeface="Aharoni" panose="02010803020104030203" pitchFamily="2" charset="-79"/>
              </a:rPr>
              <a:t>Dataset: 50 annotated screenshots, 5+ object classes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ptos" panose="020B0004020202020204" pitchFamily="34" charset="0"/>
                <a:cs typeface="Aharoni" panose="02010803020104030203" pitchFamily="2" charset="-79"/>
              </a:rPr>
              <a:t>Training: 10 epochs, YOLO11s model (9.4M parameters)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ptos" panose="020B0004020202020204" pitchFamily="34" charset="0"/>
                <a:cs typeface="Aharoni" panose="02010803020104030203" pitchFamily="2" charset="-79"/>
              </a:rPr>
              <a:t>Performance: Overall </a:t>
            </a:r>
            <a:r>
              <a:rPr lang="en-US" sz="1100" b="1" dirty="0" err="1">
                <a:latin typeface="Aptos" panose="020B0004020202020204" pitchFamily="34" charset="0"/>
                <a:cs typeface="Aharoni" panose="02010803020104030203" pitchFamily="2" charset="-79"/>
              </a:rPr>
              <a:t>mAP</a:t>
            </a:r>
            <a:r>
              <a:rPr lang="en-US" sz="1100" b="1" dirty="0">
                <a:latin typeface="Aptos" panose="020B0004020202020204" pitchFamily="34" charset="0"/>
                <a:cs typeface="Aharoni" panose="02010803020104030203" pitchFamily="2" charset="-79"/>
              </a:rPr>
              <a:t> 0.651, best class (</a:t>
            </a:r>
            <a:r>
              <a:rPr lang="en-US" sz="1100" b="1" dirty="0" err="1">
                <a:latin typeface="Aptos" panose="020B0004020202020204" pitchFamily="34" charset="0"/>
                <a:cs typeface="Aharoni" panose="02010803020104030203" pitchFamily="2" charset="-79"/>
              </a:rPr>
              <a:t>skip_ad</a:t>
            </a:r>
            <a:r>
              <a:rPr lang="en-US" sz="1100" b="1" dirty="0">
                <a:latin typeface="Aptos" panose="020B0004020202020204" pitchFamily="34" charset="0"/>
                <a:cs typeface="Aharoni" panose="02010803020104030203" pitchFamily="2" charset="-79"/>
              </a:rPr>
              <a:t>) achieved 1.0 </a:t>
            </a:r>
            <a:r>
              <a:rPr lang="en-US" sz="1100" b="1" dirty="0" err="1">
                <a:latin typeface="Aptos" panose="020B0004020202020204" pitchFamily="34" charset="0"/>
                <a:cs typeface="Aharoni" panose="02010803020104030203" pitchFamily="2" charset="-79"/>
              </a:rPr>
              <a:t>mAP</a:t>
            </a:r>
            <a:endParaRPr lang="en-US" sz="1100" b="1" dirty="0">
              <a:latin typeface="Aptos" panose="020B0004020202020204" pitchFamily="34" charset="0"/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ptos" panose="020B0004020202020204" pitchFamily="34" charset="0"/>
                <a:cs typeface="Aharoni" panose="02010803020104030203" pitchFamily="2" charset="-79"/>
              </a:rPr>
              <a:t>Real-world Success: 85% automation success rate in live gameplay</a:t>
            </a:r>
            <a:endParaRPr lang="en-NG" sz="1100" b="1" dirty="0">
              <a:latin typeface="Aptos" panose="020B00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14236902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59ADF92A5F9C42AE73BAD31113B637" ma:contentTypeVersion="11" ma:contentTypeDescription="Create a new document." ma:contentTypeScope="" ma:versionID="adebccf60cf8094aba2e0ef026d7e79f">
  <xsd:schema xmlns:xsd="http://www.w3.org/2001/XMLSchema" xmlns:xs="http://www.w3.org/2001/XMLSchema" xmlns:p="http://schemas.microsoft.com/office/2006/metadata/properties" xmlns:ns2="01ef1b79-b044-4dae-a1f8-8c5d99ff236c" xmlns:ns3="ada4d761-a262-4ea9-ab1f-50ed0cd84fcf" targetNamespace="http://schemas.microsoft.com/office/2006/metadata/properties" ma:root="true" ma:fieldsID="91a2c8bf78c5be5cfcac8eaf425f99ed" ns2:_="" ns3:_="">
    <xsd:import namespace="01ef1b79-b044-4dae-a1f8-8c5d99ff236c"/>
    <xsd:import namespace="ada4d761-a262-4ea9-ab1f-50ed0cd84f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f1b79-b044-4dae-a1f8-8c5d99ff23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0635ccc-b02a-4d30-ada7-5ff52beaed6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a4d761-a262-4ea9-ab1f-50ed0cd84fc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6b727f6-d2b0-46bc-8a35-60a3787c49ad}" ma:internalName="TaxCatchAll" ma:showField="CatchAllData" ma:web="ada4d761-a262-4ea9-ab1f-50ed0cd84f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1ef1b79-b044-4dae-a1f8-8c5d99ff236c">
      <Terms xmlns="http://schemas.microsoft.com/office/infopath/2007/PartnerControls"/>
    </lcf76f155ced4ddcb4097134ff3c332f>
    <TaxCatchAll xmlns="ada4d761-a262-4ea9-ab1f-50ed0cd84fcf" xsi:nil="true"/>
  </documentManagement>
</p:properties>
</file>

<file path=customXml/itemProps1.xml><?xml version="1.0" encoding="utf-8"?>
<ds:datastoreItem xmlns:ds="http://schemas.openxmlformats.org/officeDocument/2006/customXml" ds:itemID="{75A943A4-93F0-4AC2-A07A-5AA2B0B78D70}">
  <ds:schemaRefs>
    <ds:schemaRef ds:uri="01ef1b79-b044-4dae-a1f8-8c5d99ff236c"/>
    <ds:schemaRef ds:uri="ada4d761-a262-4ea9-ab1f-50ed0cd84f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8D302C2-5936-440B-9698-4AA9A8DBA3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587D2B-ABCF-448E-B400-911AAD274E5A}">
  <ds:schemaRefs>
    <ds:schemaRef ds:uri="http://schemas.microsoft.com/office/2006/documentManagement/types"/>
    <ds:schemaRef ds:uri="http://purl.org/dc/elements/1.1/"/>
    <ds:schemaRef ds:uri="01ef1b79-b044-4dae-a1f8-8c5d99ff236c"/>
    <ds:schemaRef ds:uri="http://purl.org/dc/dcmitype/"/>
    <ds:schemaRef ds:uri="http://www.w3.org/XML/1998/namespace"/>
    <ds:schemaRef ds:uri="ada4d761-a262-4ea9-ab1f-50ed0cd84fcf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619</Words>
  <Application>Microsoft Office PowerPoint</Application>
  <PresentationFormat>Widescreen</PresentationFormat>
  <Paragraphs>107</Paragraphs>
  <Slides>13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Segoe UI</vt:lpstr>
      <vt:lpstr>Trade Gothic Next Cond</vt:lpstr>
      <vt:lpstr>Trade Gothic Next Light</vt:lpstr>
      <vt:lpstr>PortalVTI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Temidire Dimowo</dc:creator>
  <cp:lastModifiedBy>Temidire Dimowo</cp:lastModifiedBy>
  <cp:revision>2</cp:revision>
  <dcterms:created xsi:type="dcterms:W3CDTF">2024-11-24T01:32:16Z</dcterms:created>
  <dcterms:modified xsi:type="dcterms:W3CDTF">2025-08-08T02:14:28Z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0x0101006259ADF92A5F9C42AE73BAD31113B637</vt:lpwstr>
  </property>
  <property fmtid="{D5CDD505-2E9C-101B-9397-08002B2CF9AE}" pid="3" name="MediaServiceImageTags">
    <vt:lpwstr/>
  </property>
</Properties>
</file>